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82" r:id="rId5"/>
    <p:sldId id="269" r:id="rId6"/>
    <p:sldId id="283" r:id="rId7"/>
    <p:sldId id="270" r:id="rId8"/>
    <p:sldId id="284" r:id="rId9"/>
    <p:sldId id="27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Dinobryo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Thallus</a:t>
            </a:r>
            <a:r>
              <a:rPr lang="en-US" sz="4000" b="1" dirty="0" smtClean="0">
                <a:solidFill>
                  <a:srgbClr val="FF0000"/>
                </a:solidFill>
              </a:rPr>
              <a:t> Organization in Algae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562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</a:t>
            </a:r>
            <a:r>
              <a:rPr lang="en-US" sz="2400" b="1" dirty="0" err="1" smtClean="0">
                <a:solidFill>
                  <a:srgbClr val="FF0000"/>
                </a:solidFill>
              </a:rPr>
              <a:t>Trilok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Kumar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Assistant Professor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3963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Govt. Digvijay Autonomous PG College, Rajnandgaon, C.G.</a:t>
            </a:r>
            <a:endParaRPr lang="en-IN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2" y="1066800"/>
            <a:ext cx="7655038" cy="40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3. </a:t>
            </a:r>
            <a:r>
              <a:rPr lang="en-US" sz="2400" b="1" dirty="0" err="1" smtClean="0"/>
              <a:t>Rhizopodial</a:t>
            </a:r>
            <a:r>
              <a:rPr lang="en-US" sz="2400" b="1" dirty="0" smtClean="0"/>
              <a:t> colony</a:t>
            </a:r>
            <a:r>
              <a:rPr lang="en-US" sz="2400" b="1" dirty="0"/>
              <a:t>: A colony in which the individual cells are linked together by </a:t>
            </a:r>
            <a:r>
              <a:rPr lang="en-US" sz="2400" b="1" dirty="0" err="1"/>
              <a:t>rhizopodia</a:t>
            </a:r>
            <a:r>
              <a:rPr lang="en-US" sz="2400" b="1" dirty="0"/>
              <a:t> is called </a:t>
            </a:r>
            <a:r>
              <a:rPr lang="en-US" sz="2400" b="1" dirty="0" err="1"/>
              <a:t>rhizopodial</a:t>
            </a:r>
            <a:r>
              <a:rPr lang="en-US" sz="2400" b="1" dirty="0"/>
              <a:t> forms or </a:t>
            </a:r>
            <a:r>
              <a:rPr lang="en-US" sz="2400" b="1" dirty="0" err="1"/>
              <a:t>rhizopodial</a:t>
            </a:r>
            <a:r>
              <a:rPr lang="en-US" sz="2400" b="1" dirty="0"/>
              <a:t> colony. 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e.g.: </a:t>
            </a:r>
            <a:r>
              <a:rPr lang="en-US" sz="2400" b="1" i="1" dirty="0" err="1" smtClean="0"/>
              <a:t>Chlorachnion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84524"/>
            <a:ext cx="5105400" cy="3829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4628" y="6216937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i="1" dirty="0" err="1"/>
              <a:t>Chlorachnion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0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(D) Filamentous forms: </a:t>
            </a:r>
          </a:p>
          <a:p>
            <a:r>
              <a:rPr lang="en-US" sz="2800" b="1" dirty="0" smtClean="0"/>
              <a:t>An </a:t>
            </a:r>
            <a:r>
              <a:rPr lang="en-US" sz="2800" b="1" dirty="0"/>
              <a:t>algal </a:t>
            </a:r>
            <a:r>
              <a:rPr lang="en-US" sz="2800" b="1" dirty="0" err="1"/>
              <a:t>thallus</a:t>
            </a:r>
            <a:r>
              <a:rPr lang="en-US" sz="2800" b="1" dirty="0"/>
              <a:t> cells are arranged in linear </a:t>
            </a:r>
            <a:r>
              <a:rPr lang="en-US" sz="2800" b="1" dirty="0" smtClean="0"/>
              <a:t>row.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All </a:t>
            </a:r>
            <a:r>
              <a:rPr lang="en-US" sz="2800" b="1" dirty="0"/>
              <a:t>cells are joined end to end. It is called a filament or filamentous form.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On basis of no. of rows of filaments: 2 Types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Uniseriate</a:t>
            </a:r>
            <a:r>
              <a:rPr lang="en-US" sz="2800" b="1" dirty="0" smtClean="0"/>
              <a:t> </a:t>
            </a:r>
            <a:r>
              <a:rPr lang="en-US" sz="2800" b="1" dirty="0"/>
              <a:t>filament. 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Multiseriate</a:t>
            </a:r>
            <a:r>
              <a:rPr lang="en-US" sz="2800" b="1" dirty="0" smtClean="0"/>
              <a:t> </a:t>
            </a:r>
            <a:r>
              <a:rPr lang="en-US" sz="2800" b="1" dirty="0"/>
              <a:t>filament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7058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0"/>
            <a:ext cx="72771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/>
              <a:t>Uniseriate</a:t>
            </a:r>
            <a:r>
              <a:rPr lang="en-US" sz="2800" b="1" dirty="0" smtClean="0"/>
              <a:t> </a:t>
            </a:r>
            <a:r>
              <a:rPr lang="en-US" sz="2800" b="1" dirty="0"/>
              <a:t>filament – The filament is made of single row of cells.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e.g</a:t>
            </a:r>
            <a:r>
              <a:rPr lang="en-US" sz="2800" b="1" dirty="0"/>
              <a:t>. </a:t>
            </a:r>
            <a:r>
              <a:rPr lang="en-US" sz="2800" b="1" i="1" dirty="0" err="1"/>
              <a:t>Ulothrix</a:t>
            </a:r>
            <a:r>
              <a:rPr lang="en-US" sz="2800" b="1" i="1" dirty="0"/>
              <a:t>, </a:t>
            </a:r>
            <a:r>
              <a:rPr lang="en-US" sz="2800" b="1" i="1" dirty="0" err="1" smtClean="0"/>
              <a:t>Oedogonium</a:t>
            </a:r>
            <a:r>
              <a:rPr lang="en-US" sz="2800" b="1" dirty="0" smtClean="0"/>
              <a:t> </a:t>
            </a:r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2</a:t>
            </a:r>
            <a:r>
              <a:rPr lang="en-US" sz="2800" b="1" dirty="0"/>
              <a:t>. </a:t>
            </a:r>
            <a:r>
              <a:rPr lang="en-US" sz="2800" b="1" dirty="0" err="1"/>
              <a:t>Multiseriate</a:t>
            </a:r>
            <a:r>
              <a:rPr lang="en-US" sz="2800" b="1" dirty="0"/>
              <a:t> filament – The cells are arranged in more than one linear row. </a:t>
            </a:r>
            <a:endParaRPr lang="en-US" sz="2800" b="1" dirty="0" smtClean="0"/>
          </a:p>
          <a:p>
            <a:r>
              <a:rPr lang="en-US" sz="2400" b="1" dirty="0" smtClean="0"/>
              <a:t>e.g</a:t>
            </a:r>
            <a:r>
              <a:rPr lang="en-US" sz="2400" b="1" dirty="0"/>
              <a:t>. </a:t>
            </a:r>
            <a:r>
              <a:rPr lang="en-US" sz="2400" b="1" dirty="0" smtClean="0"/>
              <a:t>  </a:t>
            </a:r>
            <a:r>
              <a:rPr lang="en-US" sz="2400" b="1" i="1" dirty="0" err="1" smtClean="0"/>
              <a:t>Bangia</a:t>
            </a:r>
            <a:r>
              <a:rPr lang="en-US" sz="2400" b="1" i="1" dirty="0" smtClean="0"/>
              <a:t> </a:t>
            </a:r>
            <a:r>
              <a:rPr lang="en-US" sz="2400" b="1" i="1" dirty="0"/>
              <a:t>(red algae) </a:t>
            </a:r>
            <a:r>
              <a:rPr lang="en-US" sz="2400" b="1" i="1" dirty="0" smtClean="0"/>
              <a:t>          </a:t>
            </a:r>
            <a:r>
              <a:rPr lang="en-US" sz="2400" b="1" i="1" dirty="0" err="1" smtClean="0"/>
              <a:t>Sphacelaria</a:t>
            </a:r>
            <a:r>
              <a:rPr lang="en-US" sz="2400" b="1" i="1" dirty="0" smtClean="0"/>
              <a:t> </a:t>
            </a:r>
            <a:r>
              <a:rPr lang="en-US" sz="2400" b="1" i="1" dirty="0"/>
              <a:t>(brown </a:t>
            </a:r>
            <a:r>
              <a:rPr lang="en-US" sz="2400" b="1" i="1" dirty="0" smtClean="0"/>
              <a:t>algae</a:t>
            </a:r>
            <a:r>
              <a:rPr lang="en-US" sz="2400" b="1" i="1" dirty="0"/>
              <a:t>)</a:t>
            </a:r>
            <a:endParaRPr lang="en-IN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0" t="19242" r="21897" b="40251"/>
          <a:stretch/>
        </p:blipFill>
        <p:spPr bwMode="auto">
          <a:xfrm>
            <a:off x="6172200" y="113731"/>
            <a:ext cx="2667000" cy="336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0762"/>
            <a:ext cx="2514600" cy="188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4800" y="4670762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5638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On </a:t>
            </a:r>
            <a:r>
              <a:rPr lang="en-IN" sz="3200" b="1" dirty="0">
                <a:solidFill>
                  <a:srgbClr val="FF0000"/>
                </a:solidFill>
              </a:rPr>
              <a:t>basis of branching:</a:t>
            </a:r>
          </a:p>
          <a:p>
            <a:r>
              <a:rPr lang="en-IN" sz="3200" b="1" dirty="0" smtClean="0"/>
              <a:t>The </a:t>
            </a:r>
            <a:r>
              <a:rPr lang="en-IN" sz="3200" b="1" dirty="0"/>
              <a:t>filamentous forms </a:t>
            </a:r>
            <a:r>
              <a:rPr lang="en-IN" sz="3200" b="1" dirty="0" smtClean="0"/>
              <a:t>are of two </a:t>
            </a:r>
            <a:r>
              <a:rPr lang="en-IN" sz="3200" b="1" dirty="0"/>
              <a:t>types</a:t>
            </a:r>
            <a:r>
              <a:rPr lang="en-IN" sz="3200" b="1" dirty="0" smtClean="0"/>
              <a:t>: </a:t>
            </a:r>
          </a:p>
          <a:p>
            <a:pPr marL="571500" indent="-571500">
              <a:buAutoNum type="romanLcParenBoth"/>
            </a:pPr>
            <a:r>
              <a:rPr lang="en-IN" sz="3200" b="1" dirty="0" err="1" smtClean="0"/>
              <a:t>Unbranched</a:t>
            </a:r>
            <a:r>
              <a:rPr lang="en-IN" sz="3200" b="1" dirty="0" smtClean="0"/>
              <a:t> </a:t>
            </a:r>
          </a:p>
          <a:p>
            <a:pPr marL="571500" indent="-571500">
              <a:buAutoNum type="romanLcParenBoth"/>
            </a:pPr>
            <a:r>
              <a:rPr lang="en-IN" sz="3200" b="1" dirty="0" smtClean="0"/>
              <a:t>Branched </a:t>
            </a:r>
          </a:p>
          <a:p>
            <a:pPr marL="571500" indent="-571500">
              <a:buAutoNum type="romanLcParenR"/>
            </a:pPr>
            <a:endParaRPr lang="en-IN" sz="3200" b="1" dirty="0"/>
          </a:p>
          <a:p>
            <a:r>
              <a:rPr lang="en-IN" sz="3200" b="1" dirty="0" smtClean="0">
                <a:solidFill>
                  <a:srgbClr val="7030A0"/>
                </a:solidFill>
              </a:rPr>
              <a:t>(i) </a:t>
            </a:r>
            <a:r>
              <a:rPr lang="en-IN" sz="3200" b="1" dirty="0" err="1" smtClean="0">
                <a:solidFill>
                  <a:srgbClr val="7030A0"/>
                </a:solidFill>
              </a:rPr>
              <a:t>Unbranched</a:t>
            </a:r>
            <a:r>
              <a:rPr lang="en-IN" sz="3200" b="1" dirty="0" smtClean="0">
                <a:solidFill>
                  <a:srgbClr val="7030A0"/>
                </a:solidFill>
              </a:rPr>
              <a:t> </a:t>
            </a:r>
            <a:r>
              <a:rPr lang="en-IN" sz="3200" b="1" dirty="0">
                <a:solidFill>
                  <a:srgbClr val="7030A0"/>
                </a:solidFill>
              </a:rPr>
              <a:t>types – </a:t>
            </a:r>
            <a:endParaRPr lang="en-IN" sz="3200" b="1" dirty="0" smtClean="0">
              <a:solidFill>
                <a:srgbClr val="7030A0"/>
              </a:solidFill>
            </a:endParaRPr>
          </a:p>
          <a:p>
            <a:r>
              <a:rPr lang="en-IN" sz="3200" b="1" dirty="0" smtClean="0"/>
              <a:t>Simple </a:t>
            </a:r>
            <a:r>
              <a:rPr lang="en-IN" sz="3200" b="1" dirty="0"/>
              <a:t>with linear row of cells </a:t>
            </a:r>
            <a:endParaRPr lang="en-IN" sz="3200" b="1" dirty="0" smtClean="0"/>
          </a:p>
          <a:p>
            <a:r>
              <a:rPr lang="en-IN" sz="3200" b="1" dirty="0" smtClean="0"/>
              <a:t>e.g</a:t>
            </a:r>
            <a:r>
              <a:rPr lang="en-IN" sz="3200" b="1" dirty="0"/>
              <a:t>. </a:t>
            </a:r>
            <a:r>
              <a:rPr lang="en-IN" sz="3200" b="1" i="1" dirty="0" err="1"/>
              <a:t>Ulothrix</a:t>
            </a:r>
            <a:r>
              <a:rPr lang="en-IN" sz="3200" b="1" dirty="0"/>
              <a:t> </a:t>
            </a:r>
            <a:endParaRPr lang="en-IN" sz="3200" b="1" dirty="0" smtClean="0"/>
          </a:p>
          <a:p>
            <a:endParaRPr lang="en-IN" sz="3200" b="1" dirty="0" smtClean="0"/>
          </a:p>
          <a:p>
            <a:r>
              <a:rPr lang="en-IN" sz="3200" b="1" dirty="0" smtClean="0"/>
              <a:t>Leaf </a:t>
            </a:r>
            <a:r>
              <a:rPr lang="en-IN" sz="3200" b="1" dirty="0"/>
              <a:t>– like </a:t>
            </a:r>
            <a:r>
              <a:rPr lang="en-IN" sz="3200" b="1" dirty="0" smtClean="0"/>
              <a:t>e.g</a:t>
            </a:r>
            <a:r>
              <a:rPr lang="en-IN" sz="3200" b="1" dirty="0"/>
              <a:t>. </a:t>
            </a:r>
            <a:r>
              <a:rPr lang="en-IN" sz="3200" b="1" i="1" dirty="0" err="1"/>
              <a:t>Ulva</a:t>
            </a:r>
            <a:r>
              <a:rPr lang="en-IN" sz="3200" b="1" dirty="0"/>
              <a:t>  </a:t>
            </a:r>
            <a:endParaRPr lang="en-IN" sz="3200" b="1" dirty="0" smtClean="0"/>
          </a:p>
          <a:p>
            <a:endParaRPr lang="en-IN" sz="3200" b="1" dirty="0"/>
          </a:p>
          <a:p>
            <a:r>
              <a:rPr lang="en-IN" sz="3200" b="1" dirty="0" smtClean="0"/>
              <a:t>Tubular </a:t>
            </a:r>
            <a:r>
              <a:rPr lang="en-IN" sz="3200" b="1" dirty="0"/>
              <a:t>–like </a:t>
            </a:r>
            <a:r>
              <a:rPr lang="en-IN" sz="3200" b="1" dirty="0" smtClean="0"/>
              <a:t>e.g</a:t>
            </a:r>
            <a:r>
              <a:rPr lang="en-IN" sz="3200" b="1" dirty="0"/>
              <a:t>. </a:t>
            </a:r>
            <a:r>
              <a:rPr lang="en-IN" sz="3200" b="1" i="1" dirty="0" err="1" smtClean="0"/>
              <a:t>Enteromorpha</a:t>
            </a:r>
            <a:endParaRPr lang="en-IN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3" t="21931" r="25000" b="23448"/>
          <a:stretch/>
        </p:blipFill>
        <p:spPr bwMode="auto">
          <a:xfrm>
            <a:off x="5638800" y="2695903"/>
            <a:ext cx="2349062" cy="41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1205734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0" y="2678668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err="1"/>
              <a:t>Ulothrix_aequalis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5639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793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Branched filamentous:</a:t>
            </a:r>
          </a:p>
          <a:p>
            <a:pPr algn="just"/>
            <a:r>
              <a:rPr lang="en-US" sz="2400" b="1" dirty="0" smtClean="0"/>
              <a:t>Filamentous </a:t>
            </a:r>
            <a:r>
              <a:rPr lang="en-US" sz="2400" b="1" dirty="0" err="1"/>
              <a:t>thalli</a:t>
            </a:r>
            <a:r>
              <a:rPr lang="en-US" sz="2400" b="1" dirty="0"/>
              <a:t> with lateral branches is called </a:t>
            </a:r>
            <a:r>
              <a:rPr lang="en-US" sz="2400" b="1" dirty="0" smtClean="0"/>
              <a:t>“branched filaments </a:t>
            </a:r>
            <a:r>
              <a:rPr lang="en-US" sz="2400" b="1" dirty="0"/>
              <a:t>algae”. 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Types </a:t>
            </a:r>
            <a:r>
              <a:rPr lang="en-US" sz="2400" b="1" dirty="0"/>
              <a:t>of branched </a:t>
            </a:r>
            <a:r>
              <a:rPr lang="en-US" sz="2400" b="1" dirty="0" err="1" smtClean="0"/>
              <a:t>thalli</a:t>
            </a:r>
            <a:r>
              <a:rPr lang="en-US" sz="2400" b="1" dirty="0" smtClean="0"/>
              <a:t>:</a:t>
            </a:r>
          </a:p>
          <a:p>
            <a:pPr marL="457200" indent="-457200" algn="just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Pseudo </a:t>
            </a:r>
            <a:r>
              <a:rPr lang="en-US" sz="2400" b="1" dirty="0">
                <a:solidFill>
                  <a:srgbClr val="FF0000"/>
                </a:solidFill>
              </a:rPr>
              <a:t>branches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/>
              <a:t>• </a:t>
            </a:r>
            <a:r>
              <a:rPr lang="en-US" sz="2400" b="1" dirty="0"/>
              <a:t>In some algae, the filaments breaks at certain points due to the disintegration of cells. 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• </a:t>
            </a:r>
            <a:r>
              <a:rPr lang="en-US" sz="2400" b="1" dirty="0"/>
              <a:t>The cells adjacent to the dead cells grow out of the mucilaginous sheath called “Pseudo branches</a:t>
            </a:r>
            <a:r>
              <a:rPr lang="en-US" sz="2400" b="1" dirty="0" smtClean="0"/>
              <a:t>”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e.g.: </a:t>
            </a:r>
            <a:r>
              <a:rPr lang="en-US" sz="2400" b="1" i="1" dirty="0" err="1" smtClean="0"/>
              <a:t>Scytonema</a:t>
            </a:r>
            <a:endParaRPr lang="en-IN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3894320" cy="2662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9121" y="6478575"/>
            <a:ext cx="124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i="1" dirty="0" err="1"/>
              <a:t>Scytonema</a:t>
            </a:r>
            <a:endParaRPr lang="en-IN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941561"/>
            <a:ext cx="3875270" cy="25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70564"/>
            <a:ext cx="4775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</a:rPr>
              <a:t>b. True branched: </a:t>
            </a:r>
          </a:p>
          <a:p>
            <a:pPr algn="just"/>
            <a:r>
              <a:rPr lang="en-IN" sz="2800" b="1" dirty="0" smtClean="0"/>
              <a:t>The </a:t>
            </a:r>
            <a:r>
              <a:rPr lang="en-IN" sz="2800" b="1" dirty="0"/>
              <a:t>lateral branches arise due to the transverse division of cells in lateral outgrowths. </a:t>
            </a:r>
            <a:endParaRPr lang="en-IN" sz="2800" b="1" dirty="0" smtClean="0"/>
          </a:p>
          <a:p>
            <a:pPr algn="just"/>
            <a:endParaRPr lang="en-IN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IN" sz="2800" b="1" dirty="0" err="1" smtClean="0">
                <a:solidFill>
                  <a:srgbClr val="7030A0"/>
                </a:solidFill>
              </a:rPr>
              <a:t>Parenchymatous</a:t>
            </a:r>
            <a:r>
              <a:rPr lang="en-IN" sz="2800" b="1" dirty="0" smtClean="0">
                <a:solidFill>
                  <a:srgbClr val="7030A0"/>
                </a:solidFill>
              </a:rPr>
              <a:t> cells: True cell.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IN" sz="2800" b="1" dirty="0" smtClean="0"/>
              <a:t>e.g</a:t>
            </a:r>
            <a:r>
              <a:rPr lang="en-IN" sz="2800" b="1" dirty="0"/>
              <a:t>. </a:t>
            </a:r>
            <a:r>
              <a:rPr lang="en-IN" sz="2800" b="1" i="1" dirty="0" err="1"/>
              <a:t>Ulva</a:t>
            </a:r>
            <a:r>
              <a:rPr lang="en-IN" sz="2800" b="1" dirty="0"/>
              <a:t> </a:t>
            </a:r>
            <a:endParaRPr lang="en-IN" sz="2800" b="1" dirty="0" smtClean="0"/>
          </a:p>
          <a:p>
            <a:pPr algn="just"/>
            <a:endParaRPr lang="en-IN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IN" sz="2800" b="1" dirty="0" err="1" smtClean="0">
                <a:solidFill>
                  <a:srgbClr val="7030A0"/>
                </a:solidFill>
              </a:rPr>
              <a:t>Pseudoparenchymatous</a:t>
            </a:r>
            <a:r>
              <a:rPr lang="en-IN" sz="2800" b="1" dirty="0" smtClean="0">
                <a:solidFill>
                  <a:srgbClr val="7030A0"/>
                </a:solidFill>
              </a:rPr>
              <a:t> cells: </a:t>
            </a:r>
            <a:r>
              <a:rPr lang="en-US" sz="2800" dirty="0"/>
              <a:t> </a:t>
            </a:r>
            <a:r>
              <a:rPr lang="en-US" sz="2400" dirty="0" smtClean="0"/>
              <a:t>Pseudo. Cells are </a:t>
            </a:r>
            <a:r>
              <a:rPr lang="en-US" sz="2400" dirty="0"/>
              <a:t>actually formed by the dense interweaving and fusion of </a:t>
            </a:r>
            <a:r>
              <a:rPr lang="en-US" sz="2400" dirty="0" smtClean="0"/>
              <a:t>filaments.</a:t>
            </a:r>
            <a:r>
              <a:rPr lang="en-IN" sz="2400" b="1" dirty="0">
                <a:solidFill>
                  <a:srgbClr val="7030A0"/>
                </a:solidFill>
              </a:rPr>
              <a:t> </a:t>
            </a:r>
            <a:r>
              <a:rPr lang="en-IN" sz="2400" b="1" dirty="0" smtClean="0"/>
              <a:t>e.g</a:t>
            </a:r>
            <a:r>
              <a:rPr lang="en-IN" sz="2400" b="1" dirty="0"/>
              <a:t>. </a:t>
            </a:r>
            <a:r>
              <a:rPr lang="en-IN" sz="2400" b="1" i="1" dirty="0" err="1"/>
              <a:t>Cladophora</a:t>
            </a:r>
            <a:r>
              <a:rPr lang="en-IN" sz="2400" b="1" i="1" dirty="0"/>
              <a:t>, </a:t>
            </a:r>
            <a:r>
              <a:rPr lang="en-IN" sz="2400" b="1" i="1" dirty="0" err="1"/>
              <a:t>Polysiphonia</a:t>
            </a:r>
            <a:r>
              <a:rPr lang="en-IN" sz="2400" b="1" i="1" dirty="0"/>
              <a:t>, </a:t>
            </a:r>
            <a:r>
              <a:rPr lang="en-IN" sz="2400" b="1" i="1" dirty="0" err="1"/>
              <a:t>Gracilaria</a:t>
            </a:r>
            <a:r>
              <a:rPr lang="en-IN" sz="2400" b="1" i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90665"/>
            <a:ext cx="2692400" cy="2019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8363" y="222146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err="1"/>
              <a:t>Ulva</a:t>
            </a:r>
            <a:endParaRPr lang="en-IN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9" t="20211" r="21842" b="13789"/>
          <a:stretch/>
        </p:blipFill>
        <p:spPr bwMode="auto">
          <a:xfrm>
            <a:off x="7162800" y="1828800"/>
            <a:ext cx="2021307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Heterotrichous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forms: </a:t>
            </a:r>
          </a:p>
          <a:p>
            <a:r>
              <a:rPr lang="en-US" sz="2800" b="1" dirty="0" smtClean="0"/>
              <a:t>Hetero </a:t>
            </a:r>
            <a:r>
              <a:rPr lang="en-US" sz="2800" b="1" dirty="0"/>
              <a:t>– different; </a:t>
            </a:r>
            <a:r>
              <a:rPr lang="en-US" sz="2800" b="1" dirty="0" err="1"/>
              <a:t>trichous</a:t>
            </a:r>
            <a:r>
              <a:rPr lang="en-US" sz="2800" b="1" dirty="0"/>
              <a:t> – filament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thallus</a:t>
            </a:r>
            <a:r>
              <a:rPr lang="en-US" sz="2800" b="1" dirty="0" smtClean="0"/>
              <a:t> of this group of algae is much branched and form two types of branches.</a:t>
            </a:r>
          </a:p>
          <a:p>
            <a:r>
              <a:rPr lang="en-US" sz="2800" b="1" dirty="0" smtClean="0"/>
              <a:t>• </a:t>
            </a:r>
            <a:r>
              <a:rPr lang="en-US" sz="2800" b="1" dirty="0"/>
              <a:t>The filaments which contains both prostrate system and erect system is called “</a:t>
            </a:r>
            <a:r>
              <a:rPr lang="en-US" sz="2800" b="1" dirty="0" err="1"/>
              <a:t>Heterotrichous</a:t>
            </a:r>
            <a:r>
              <a:rPr lang="en-US" sz="2800" b="1" dirty="0"/>
              <a:t> form”. </a:t>
            </a:r>
            <a:endParaRPr lang="en-US" sz="2800" b="1" dirty="0" smtClean="0"/>
          </a:p>
          <a:p>
            <a:r>
              <a:rPr lang="en-US" sz="2800" b="1" dirty="0" smtClean="0"/>
              <a:t>• </a:t>
            </a:r>
            <a:r>
              <a:rPr lang="en-US" sz="2800" b="1" dirty="0"/>
              <a:t>The </a:t>
            </a:r>
            <a:r>
              <a:rPr lang="en-US" sz="2800" b="1" dirty="0" err="1"/>
              <a:t>thallus</a:t>
            </a:r>
            <a:r>
              <a:rPr lang="en-US" sz="2800" b="1" dirty="0"/>
              <a:t> </a:t>
            </a:r>
            <a:r>
              <a:rPr lang="en-US" sz="2800" b="1" dirty="0" smtClean="0"/>
              <a:t>are </a:t>
            </a:r>
            <a:r>
              <a:rPr lang="en-US" sz="2800" b="1" dirty="0"/>
              <a:t>differentiated into creeping system and    projecting system. </a:t>
            </a:r>
            <a:endParaRPr lang="en-US" sz="2800" b="1" dirty="0" smtClean="0"/>
          </a:p>
          <a:p>
            <a:r>
              <a:rPr lang="en-US" sz="2800" b="1" dirty="0" smtClean="0"/>
              <a:t>• Prostrate/ Creeping </a:t>
            </a:r>
            <a:r>
              <a:rPr lang="en-US" sz="2800" b="1" dirty="0"/>
              <a:t>system – consists of branched filaments attached to the substratum.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• Erect/Projecting </a:t>
            </a:r>
            <a:r>
              <a:rPr lang="en-US" sz="2800" b="1" dirty="0"/>
              <a:t>system – arises from the creeping system and grows erect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e.g. </a:t>
            </a:r>
            <a:r>
              <a:rPr lang="en-US" sz="2800" b="1" i="1" dirty="0" err="1" smtClean="0"/>
              <a:t>Frischiella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Coleochaete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Drapernoldiopsis</a:t>
            </a:r>
            <a:endParaRPr lang="en-IN" sz="2800" b="1" i="1" dirty="0"/>
          </a:p>
        </p:txBody>
      </p:sp>
    </p:spTree>
    <p:extLst>
      <p:ext uri="{BB962C8B-B14F-4D97-AF65-F5344CB8AC3E}">
        <p14:creationId xmlns:p14="http://schemas.microsoft.com/office/powerpoint/2010/main" val="3653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16737" r="22829" b="16947"/>
          <a:stretch/>
        </p:blipFill>
        <p:spPr bwMode="auto">
          <a:xfrm>
            <a:off x="152400" y="156737"/>
            <a:ext cx="8763000" cy="65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(E) </a:t>
            </a:r>
            <a:r>
              <a:rPr lang="en-IN" sz="2800" b="1" dirty="0" err="1">
                <a:solidFill>
                  <a:srgbClr val="FF0000"/>
                </a:solidFill>
              </a:rPr>
              <a:t>Siphonous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</a:rPr>
              <a:t>algae </a:t>
            </a:r>
            <a:r>
              <a:rPr lang="en-IN" sz="2800" b="1" dirty="0">
                <a:solidFill>
                  <a:srgbClr val="FF0000"/>
                </a:solidFill>
              </a:rPr>
              <a:t>or </a:t>
            </a:r>
            <a:r>
              <a:rPr lang="en-IN" sz="2800" b="1" dirty="0" err="1">
                <a:solidFill>
                  <a:srgbClr val="FF0000"/>
                </a:solidFill>
              </a:rPr>
              <a:t>Ceonocytic</a:t>
            </a:r>
            <a:r>
              <a:rPr lang="en-IN" sz="2800" b="1" dirty="0">
                <a:solidFill>
                  <a:srgbClr val="FF0000"/>
                </a:solidFill>
              </a:rPr>
              <a:t> algae </a:t>
            </a:r>
            <a:r>
              <a:rPr lang="en-IN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 smtClean="0"/>
              <a:t>Elongated </a:t>
            </a:r>
            <a:r>
              <a:rPr lang="en-IN" sz="2800" b="1" dirty="0" err="1"/>
              <a:t>thallus</a:t>
            </a:r>
            <a:r>
              <a:rPr lang="en-IN" sz="2800" b="1" dirty="0"/>
              <a:t> without </a:t>
            </a:r>
            <a:r>
              <a:rPr lang="en-IN" sz="2800" b="1" dirty="0" err="1"/>
              <a:t>septation</a:t>
            </a:r>
            <a:r>
              <a:rPr lang="en-IN" sz="2800" b="1" dirty="0"/>
              <a:t>. </a:t>
            </a:r>
            <a:endParaRPr lang="en-IN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 smtClean="0"/>
              <a:t>The </a:t>
            </a:r>
            <a:r>
              <a:rPr lang="en-IN" sz="2800" b="1" dirty="0" err="1"/>
              <a:t>thallus</a:t>
            </a:r>
            <a:r>
              <a:rPr lang="en-IN" sz="2800" b="1" dirty="0"/>
              <a:t> cell is elongated which contains many nuclei, </a:t>
            </a:r>
            <a:r>
              <a:rPr lang="en-IN" sz="2800" b="1" dirty="0" err="1"/>
              <a:t>chromatophores</a:t>
            </a:r>
            <a:r>
              <a:rPr lang="en-IN" sz="2800" b="1" dirty="0"/>
              <a:t>, cytoplasm and a central narrow vacuole. </a:t>
            </a:r>
            <a:endParaRPr lang="en-IN" sz="2800" b="1" dirty="0" smtClean="0"/>
          </a:p>
          <a:p>
            <a:r>
              <a:rPr lang="en-IN" sz="2800" b="1" dirty="0" err="1" smtClean="0"/>
              <a:t>Eg</a:t>
            </a:r>
            <a:r>
              <a:rPr lang="en-IN" sz="2800" b="1" dirty="0"/>
              <a:t>. </a:t>
            </a:r>
            <a:r>
              <a:rPr lang="en-IN" sz="2800" b="1" i="1" dirty="0" err="1"/>
              <a:t>Vaucheria</a:t>
            </a:r>
            <a:r>
              <a:rPr lang="en-IN" sz="2800" b="1" i="1" dirty="0"/>
              <a:t> and </a:t>
            </a:r>
            <a:r>
              <a:rPr lang="en-IN" sz="2800" b="1" i="1" dirty="0" err="1"/>
              <a:t>Protosiphon</a:t>
            </a:r>
            <a:r>
              <a:rPr lang="en-IN" sz="2800" b="1" i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24200"/>
            <a:ext cx="3008948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3593"/>
            <a:ext cx="2029081" cy="3875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7567" y="6505074"/>
            <a:ext cx="134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err="1"/>
              <a:t>Protosiphon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22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486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(F). Advanced </a:t>
            </a:r>
            <a:r>
              <a:rPr lang="en-US" sz="2800" b="1" dirty="0" err="1" smtClean="0">
                <a:solidFill>
                  <a:srgbClr val="FF0000"/>
                </a:solidFill>
              </a:rPr>
              <a:t>Thallus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thallus</a:t>
            </a:r>
            <a:r>
              <a:rPr lang="en-US" sz="2400" dirty="0" smtClean="0"/>
              <a:t> of this of group is </a:t>
            </a:r>
            <a:r>
              <a:rPr lang="en-US" sz="2400" dirty="0" err="1" smtClean="0"/>
              <a:t>septated</a:t>
            </a:r>
            <a:r>
              <a:rPr lang="en-US" sz="2400" dirty="0" smtClean="0"/>
              <a:t> or non-</a:t>
            </a:r>
            <a:r>
              <a:rPr lang="en-US" sz="2400" dirty="0" err="1" smtClean="0"/>
              <a:t>septated</a:t>
            </a:r>
            <a:r>
              <a:rPr lang="en-US" sz="2400" dirty="0" smtClean="0"/>
              <a:t>. It is of three kinds: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niaxial</a:t>
            </a:r>
            <a:r>
              <a:rPr lang="en-US" sz="2400" dirty="0" smtClean="0"/>
              <a:t>: In this type, the single main axial thread (Filament) has close branch system to form more or less compact </a:t>
            </a:r>
            <a:r>
              <a:rPr lang="en-US" sz="2400" dirty="0" err="1" smtClean="0"/>
              <a:t>thallus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e.g. </a:t>
            </a:r>
            <a:r>
              <a:rPr lang="en-US" sz="2400" i="1" dirty="0" err="1" smtClean="0"/>
              <a:t>Batrachospermum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Dumontia</a:t>
            </a:r>
            <a:r>
              <a:rPr lang="en-US" sz="2400" i="1" dirty="0" smtClean="0"/>
              <a:t> etc.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</a:rPr>
              <a:t>Multiaxial</a:t>
            </a:r>
            <a:r>
              <a:rPr lang="en-US" sz="2400" dirty="0" smtClean="0"/>
              <a:t>: In this group, there is a number of axial filaments and branches and all of them together to form a complex structure.</a:t>
            </a:r>
          </a:p>
          <a:p>
            <a:r>
              <a:rPr lang="en-US" sz="2400" dirty="0" smtClean="0"/>
              <a:t>e.g. </a:t>
            </a:r>
            <a:r>
              <a:rPr lang="en-US" sz="2400" i="1" dirty="0" err="1" smtClean="0"/>
              <a:t>Codium</a:t>
            </a:r>
            <a:endParaRPr lang="en-US" sz="24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746"/>
            <a:ext cx="2357161" cy="1993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6902" y="2020058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Batrachospermum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86" y="2389390"/>
            <a:ext cx="1645920" cy="2310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4277" y="4696783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err="1"/>
              <a:t>Dumontia_contorta</a:t>
            </a:r>
            <a:endParaRPr lang="en-IN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45" y="4902216"/>
            <a:ext cx="2127686" cy="1595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8274" y="64008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Codium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2956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Thallus</a:t>
            </a:r>
            <a:r>
              <a:rPr lang="en-US" sz="3200" b="1" dirty="0" smtClean="0">
                <a:solidFill>
                  <a:srgbClr val="C00000"/>
                </a:solidFill>
              </a:rPr>
              <a:t> Organization in Algae</a:t>
            </a:r>
            <a:endParaRPr lang="en-US" sz="3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smtClean="0"/>
              <a:t>Algae is a </a:t>
            </a:r>
            <a:r>
              <a:rPr lang="en-US" sz="2400" b="1" dirty="0" err="1" smtClean="0">
                <a:solidFill>
                  <a:srgbClr val="C00000"/>
                </a:solidFill>
              </a:rPr>
              <a:t>Heterogenous</a:t>
            </a:r>
            <a:r>
              <a:rPr lang="en-US" sz="2400" b="1" dirty="0" smtClean="0">
                <a:solidFill>
                  <a:srgbClr val="C00000"/>
                </a:solidFill>
              </a:rPr>
              <a:t> group of plants </a:t>
            </a:r>
            <a:r>
              <a:rPr lang="en-US" sz="2400" b="1" dirty="0" smtClean="0"/>
              <a:t>having a wide range of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 organization.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err="1" smtClean="0"/>
              <a:t>Thallus</a:t>
            </a:r>
            <a:r>
              <a:rPr lang="en-US" sz="2400" b="1" dirty="0" smtClean="0"/>
              <a:t> ranges from unicellular to multicellular.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400" b="1" dirty="0" smtClean="0"/>
          </a:p>
          <a:p>
            <a:pPr algn="just"/>
            <a:r>
              <a:rPr lang="en-US" sz="2400" b="1" dirty="0" smtClean="0"/>
              <a:t>On the basis of BODY PLANE algae may be divided into 6 groups:</a:t>
            </a:r>
          </a:p>
          <a:p>
            <a:pPr marL="457200" indent="-457200" algn="just">
              <a:buAutoNum type="alphaUcParenBoth"/>
            </a:pPr>
            <a:r>
              <a:rPr lang="en-US" sz="2400" b="1" dirty="0" smtClean="0"/>
              <a:t>Unicellular</a:t>
            </a:r>
          </a:p>
          <a:p>
            <a:pPr marL="457200" indent="-457200" algn="just">
              <a:buAutoNum type="alphaUcParenBoth"/>
            </a:pPr>
            <a:endParaRPr lang="en-US" sz="2400" b="1" dirty="0"/>
          </a:p>
          <a:p>
            <a:pPr marL="457200" indent="-457200" algn="just">
              <a:buAutoNum type="alphaUcParenBoth"/>
            </a:pPr>
            <a:r>
              <a:rPr lang="en-US" sz="2400" b="1" dirty="0" err="1" smtClean="0"/>
              <a:t>Coenobial</a:t>
            </a:r>
            <a:endParaRPr lang="en-US" sz="2400" b="1" dirty="0" smtClean="0"/>
          </a:p>
          <a:p>
            <a:pPr marL="457200" indent="-457200" algn="just">
              <a:buAutoNum type="alphaUcParenBoth"/>
            </a:pPr>
            <a:endParaRPr lang="en-US" sz="2400" b="1" dirty="0"/>
          </a:p>
          <a:p>
            <a:pPr marL="457200" indent="-457200" algn="just">
              <a:buAutoNum type="alphaUcParenBoth"/>
            </a:pPr>
            <a:r>
              <a:rPr lang="en-US" sz="2400" b="1" dirty="0" smtClean="0"/>
              <a:t>Colonial or Aggregates</a:t>
            </a:r>
          </a:p>
          <a:p>
            <a:pPr marL="457200" indent="-457200" algn="just">
              <a:buAutoNum type="alphaUcParenBoth"/>
            </a:pPr>
            <a:endParaRPr lang="en-US" sz="2400" b="1" dirty="0"/>
          </a:p>
          <a:p>
            <a:pPr marL="457200" indent="-457200" algn="just">
              <a:buAutoNum type="alphaUcParenBoth"/>
            </a:pPr>
            <a:r>
              <a:rPr lang="en-US" sz="2400" b="1" dirty="0" smtClean="0"/>
              <a:t>Filamentous</a:t>
            </a:r>
          </a:p>
          <a:p>
            <a:pPr marL="457200" indent="-457200" algn="just">
              <a:buAutoNum type="alphaUcParenBoth"/>
            </a:pPr>
            <a:endParaRPr lang="en-US" sz="2400" b="1" dirty="0"/>
          </a:p>
          <a:p>
            <a:pPr marL="457200" indent="-457200" algn="just">
              <a:buAutoNum type="alphaUcParenBoth"/>
            </a:pPr>
            <a:r>
              <a:rPr lang="en-US" sz="2400" b="1" dirty="0" err="1" smtClean="0"/>
              <a:t>Siphonaceous</a:t>
            </a:r>
            <a:endParaRPr lang="en-US" sz="2400" b="1" dirty="0" smtClean="0"/>
          </a:p>
          <a:p>
            <a:pPr marL="457200" indent="-457200" algn="just">
              <a:buAutoNum type="alphaUcParenBoth"/>
            </a:pPr>
            <a:endParaRPr lang="en-US" sz="2400" b="1" dirty="0"/>
          </a:p>
          <a:p>
            <a:pPr marL="457200" indent="-457200" algn="just">
              <a:buAutoNum type="alphaUcParenBoth"/>
            </a:pPr>
            <a:r>
              <a:rPr lang="en-US" sz="2400" b="1" dirty="0" smtClean="0"/>
              <a:t>Advanced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4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722" y="228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</a:rPr>
              <a:t>Parenchymatous</a:t>
            </a:r>
            <a:r>
              <a:rPr lang="en-US" sz="2400" b="1" dirty="0" smtClean="0">
                <a:solidFill>
                  <a:srgbClr val="FF0000"/>
                </a:solidFill>
              </a:rPr>
              <a:t> forms: 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plant body of algae made up of parenchyma cells. </a:t>
            </a:r>
            <a:endParaRPr lang="en-US" sz="2400" b="1" dirty="0" smtClean="0"/>
          </a:p>
          <a:p>
            <a:r>
              <a:rPr lang="en-US" sz="2400" b="1" dirty="0" smtClean="0"/>
              <a:t>During </a:t>
            </a:r>
            <a:r>
              <a:rPr lang="en-US" sz="2400" b="1" dirty="0"/>
              <a:t>the cell division </a:t>
            </a:r>
            <a:r>
              <a:rPr lang="en-US" sz="2400" b="1" dirty="0" err="1"/>
              <a:t>septation</a:t>
            </a:r>
            <a:r>
              <a:rPr lang="en-US" sz="2400" b="1" dirty="0"/>
              <a:t> leads to the formation of a </a:t>
            </a:r>
            <a:r>
              <a:rPr lang="en-US" sz="2400" b="1" dirty="0" err="1"/>
              <a:t>parenchymatous</a:t>
            </a:r>
            <a:r>
              <a:rPr lang="en-US" sz="2400" b="1" dirty="0"/>
              <a:t> body.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E.g</a:t>
            </a:r>
            <a:r>
              <a:rPr lang="en-US" sz="2400" b="1" dirty="0"/>
              <a:t>.- </a:t>
            </a:r>
            <a:r>
              <a:rPr lang="en-US" sz="2400" b="1" i="1" dirty="0" err="1" smtClean="0"/>
              <a:t>Ulva</a:t>
            </a:r>
            <a:r>
              <a:rPr lang="en-US" sz="2400" b="1" i="1" dirty="0"/>
              <a:t>, </a:t>
            </a:r>
            <a:r>
              <a:rPr lang="en-US" sz="2400" b="1" i="1" dirty="0" err="1" smtClean="0"/>
              <a:t>Sargassum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Lamineria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Fucus</a:t>
            </a:r>
            <a:r>
              <a:rPr lang="en-US" sz="2400" b="1" i="1" dirty="0" smtClean="0"/>
              <a:t> etc. </a:t>
            </a:r>
            <a:endParaRPr lang="en-IN" sz="24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t="54001" r="25000" b="19789"/>
          <a:stretch/>
        </p:blipFill>
        <p:spPr bwMode="auto">
          <a:xfrm>
            <a:off x="0" y="2895600"/>
            <a:ext cx="4696626" cy="19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2057400" cy="1616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76600"/>
            <a:ext cx="2160752" cy="1616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2873" y="2887640"/>
            <a:ext cx="305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Lamineria</a:t>
            </a:r>
            <a:r>
              <a:rPr lang="en-US" b="1" i="1" dirty="0" smtClean="0">
                <a:solidFill>
                  <a:srgbClr val="7030A0"/>
                </a:solidFill>
              </a:rPr>
              <a:t>                         </a:t>
            </a:r>
            <a:r>
              <a:rPr lang="en-US" b="1" i="1" dirty="0" err="1">
                <a:solidFill>
                  <a:srgbClr val="7030A0"/>
                </a:solidFill>
              </a:rPr>
              <a:t>Fucus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Thallus</a:t>
            </a:r>
            <a:r>
              <a:rPr lang="en-US" sz="3200" b="1" dirty="0" smtClean="0">
                <a:solidFill>
                  <a:srgbClr val="C00000"/>
                </a:solidFill>
              </a:rPr>
              <a:t> Organization in Algae</a:t>
            </a:r>
            <a:endParaRPr lang="en-US" sz="3200" b="1" dirty="0" smtClean="0"/>
          </a:p>
          <a:p>
            <a:pPr marL="457200" indent="-457200" algn="just">
              <a:buAutoNum type="alphaUcParenBoth"/>
            </a:pPr>
            <a:r>
              <a:rPr lang="en-US" sz="2400" b="1" dirty="0" smtClean="0">
                <a:solidFill>
                  <a:srgbClr val="FF0000"/>
                </a:solidFill>
              </a:rPr>
              <a:t>Unicellular </a:t>
            </a:r>
            <a:r>
              <a:rPr lang="en-US" sz="2400" b="1" dirty="0" err="1" smtClean="0">
                <a:solidFill>
                  <a:srgbClr val="FF0000"/>
                </a:solidFill>
              </a:rPr>
              <a:t>Thallus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Simplest algae, Unicellular, may be motile, non- motile or amoeboid.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Types: 3 types</a:t>
            </a:r>
          </a:p>
          <a:p>
            <a:pPr algn="just"/>
            <a:endParaRPr lang="en-US" sz="2400" b="1" dirty="0" smtClean="0"/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Motile unicellular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: having 2 anterior flagella for locomotion and movement.</a:t>
            </a:r>
          </a:p>
          <a:p>
            <a:pPr algn="just"/>
            <a:r>
              <a:rPr lang="en-US" sz="2400" b="1" dirty="0" smtClean="0"/>
              <a:t>       e.g. </a:t>
            </a:r>
            <a:r>
              <a:rPr lang="en-US" sz="2400" b="1" i="1" dirty="0" err="1" smtClean="0"/>
              <a:t>Chlamydomonas</a:t>
            </a:r>
            <a:r>
              <a:rPr lang="en-US" sz="2400" b="1" i="1" dirty="0" smtClean="0"/>
              <a:t> etc.</a:t>
            </a: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33850"/>
            <a:ext cx="4520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/>
              <a:t>2.</a:t>
            </a:r>
            <a:r>
              <a:rPr lang="en-US" sz="2400" b="1" dirty="0" smtClean="0"/>
              <a:t> Non-motile Unicellular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: Also known as </a:t>
            </a:r>
            <a:r>
              <a:rPr lang="en-US" sz="2400" b="1" dirty="0" err="1" smtClean="0"/>
              <a:t>Coccoid</a:t>
            </a:r>
            <a:r>
              <a:rPr lang="en-US" sz="2400" b="1" dirty="0" smtClean="0"/>
              <a:t> type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. Flagella not present.</a:t>
            </a:r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     e.g. </a:t>
            </a:r>
            <a:r>
              <a:rPr lang="en-US" sz="2400" b="1" i="1" dirty="0" smtClean="0"/>
              <a:t>Chlorella, </a:t>
            </a:r>
            <a:r>
              <a:rPr lang="en-US" sz="2400" b="1" i="1" dirty="0" err="1" smtClean="0"/>
              <a:t>Chlorococcum</a:t>
            </a:r>
            <a:r>
              <a:rPr lang="en-US" sz="2400" b="1" dirty="0" smtClean="0"/>
              <a:t> etc.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i="1" dirty="0" smtClean="0"/>
              <a:t>                Chlorella				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Chlorococcum</a:t>
            </a:r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3. Amoeboid unicellular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: This group of algae contains some amoeboid cells which are attached with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 as cytoplasmic projections.</a:t>
            </a:r>
          </a:p>
          <a:p>
            <a:pPr algn="just"/>
            <a:r>
              <a:rPr lang="en-US" sz="2400" b="1" dirty="0" err="1" smtClean="0"/>
              <a:t>eg</a:t>
            </a:r>
            <a:r>
              <a:rPr lang="en-US" sz="2400" b="1" dirty="0" smtClean="0"/>
              <a:t>: </a:t>
            </a:r>
            <a:r>
              <a:rPr lang="en-IN" sz="2400" b="1" dirty="0" err="1"/>
              <a:t>Chrysamoeba</a:t>
            </a:r>
            <a:r>
              <a:rPr lang="en-IN" sz="2400" b="1" dirty="0"/>
              <a:t>:</a:t>
            </a:r>
            <a:r>
              <a:rPr lang="en-IN" sz="2400" dirty="0"/>
              <a:t> </a:t>
            </a:r>
            <a:r>
              <a:rPr lang="en-IN" sz="2000" dirty="0"/>
              <a:t>A genus of </a:t>
            </a:r>
            <a:r>
              <a:rPr lang="en-IN" sz="2000" dirty="0" err="1"/>
              <a:t>chrysophyte</a:t>
            </a:r>
            <a:r>
              <a:rPr lang="en-IN" sz="2000" dirty="0"/>
              <a:t> algae (golden algae) that lack flagella and exhibit characteristic amoeboid movement</a:t>
            </a:r>
            <a:r>
              <a:rPr lang="en-IN" sz="2000" dirty="0" smtClean="0"/>
              <a:t>.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186502"/>
            <a:ext cx="2381250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0"/>
            <a:ext cx="1809750" cy="13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Thallus</a:t>
            </a:r>
            <a:r>
              <a:rPr lang="en-US" sz="3200" b="1" dirty="0" smtClean="0">
                <a:solidFill>
                  <a:srgbClr val="C00000"/>
                </a:solidFill>
              </a:rPr>
              <a:t> Organization in Algae</a:t>
            </a:r>
            <a:endParaRPr lang="en-US" sz="3200" b="1" dirty="0" smtClean="0"/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(B) </a:t>
            </a:r>
            <a:r>
              <a:rPr lang="en-US" sz="2800" b="1" dirty="0" err="1" smtClean="0">
                <a:solidFill>
                  <a:srgbClr val="FF0000"/>
                </a:solidFill>
              </a:rPr>
              <a:t>Coenobial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Thallus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Coenobium is a multicellular colonial plant body. Number of cells in a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 is usually in multiple of two.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Types: 2 types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Motile or </a:t>
            </a:r>
            <a:r>
              <a:rPr lang="en-US" sz="2400" b="1" dirty="0" err="1" smtClean="0"/>
              <a:t>Flagellted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: having flagella.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 are motile.</a:t>
            </a:r>
          </a:p>
          <a:p>
            <a:pPr algn="just"/>
            <a:r>
              <a:rPr lang="en-US" sz="2400" b="1" dirty="0" smtClean="0"/>
              <a:t>       e.g. </a:t>
            </a:r>
            <a:r>
              <a:rPr lang="en-US" sz="2400" b="1" i="1" dirty="0" err="1" smtClean="0"/>
              <a:t>Volvox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Pandorina</a:t>
            </a:r>
            <a:r>
              <a:rPr lang="en-US" sz="2400" b="1" i="1" dirty="0" smtClean="0"/>
              <a:t>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3" t="26648" r="9888" b="40314"/>
          <a:stretch/>
        </p:blipFill>
        <p:spPr bwMode="auto">
          <a:xfrm>
            <a:off x="1143000" y="3984962"/>
            <a:ext cx="2593076" cy="25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84962"/>
            <a:ext cx="2400300" cy="2059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3394" y="6133166"/>
            <a:ext cx="117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Pandorina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72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/>
          </a:p>
          <a:p>
            <a:pPr algn="just"/>
            <a:r>
              <a:rPr lang="en-US" sz="2400" b="1" i="1" dirty="0" smtClean="0"/>
              <a:t>2.</a:t>
            </a:r>
            <a:r>
              <a:rPr lang="en-US" sz="2400" b="1" dirty="0" smtClean="0"/>
              <a:t> Non-motile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 are non- flagellated and fuse together.</a:t>
            </a:r>
          </a:p>
          <a:p>
            <a:pPr algn="just"/>
            <a:r>
              <a:rPr lang="en-US" sz="2400" b="1" dirty="0"/>
              <a:t> </a:t>
            </a:r>
            <a:r>
              <a:rPr lang="en-US" sz="2400" b="1" dirty="0" smtClean="0"/>
              <a:t>      e.g. </a:t>
            </a:r>
            <a:r>
              <a:rPr lang="en-US" sz="2400" b="1" i="1" dirty="0" err="1" smtClean="0"/>
              <a:t>Hydrodictyon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Pediastrum</a:t>
            </a:r>
            <a:r>
              <a:rPr lang="en-US" sz="2400" b="1" dirty="0" smtClean="0"/>
              <a:t>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3524250" cy="2643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0" y="586740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Pediastrum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55" y="2971800"/>
            <a:ext cx="28956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8988" y="5692549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Hydrodictyon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13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Thallus</a:t>
            </a:r>
            <a:r>
              <a:rPr lang="en-US" sz="3200" b="1" dirty="0" smtClean="0">
                <a:solidFill>
                  <a:srgbClr val="C00000"/>
                </a:solidFill>
              </a:rPr>
              <a:t> Organization in Algae</a:t>
            </a:r>
            <a:endParaRPr lang="en-US" sz="3200" b="1" dirty="0" smtClean="0"/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(C) Colonial or Aggregate </a:t>
            </a:r>
            <a:r>
              <a:rPr lang="en-US" sz="2400" b="1" dirty="0" err="1" smtClean="0">
                <a:solidFill>
                  <a:srgbClr val="FF0000"/>
                </a:solidFill>
              </a:rPr>
              <a:t>Thallus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Many of the green algae have </a:t>
            </a:r>
            <a:r>
              <a:rPr lang="en-US" sz="2400" b="1" dirty="0" err="1" smtClean="0"/>
              <a:t>thallus</a:t>
            </a:r>
            <a:r>
              <a:rPr lang="en-US" sz="2400" b="1" dirty="0" smtClean="0"/>
              <a:t> consisting of a loose assemblage of cells held together with a gelatinous envelop. It is known as colony. They differ from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 in following respects:</a:t>
            </a:r>
          </a:p>
          <a:p>
            <a:pPr marL="342900" indent="14288" algn="just">
              <a:buFont typeface="Wingdings" pitchFamily="2" charset="2"/>
              <a:buChar char="ü"/>
            </a:pPr>
            <a:r>
              <a:rPr lang="en-US" sz="2400" b="1" dirty="0"/>
              <a:t>	</a:t>
            </a:r>
            <a:r>
              <a:rPr lang="en-US" sz="2400" b="1" dirty="0" smtClean="0"/>
              <a:t>They divide </a:t>
            </a:r>
            <a:r>
              <a:rPr lang="en-US" sz="2400" b="1" dirty="0" err="1" smtClean="0"/>
              <a:t>vegetatively</a:t>
            </a:r>
            <a:r>
              <a:rPr lang="en-US" sz="2400" b="1" dirty="0" smtClean="0"/>
              <a:t>.</a:t>
            </a:r>
          </a:p>
          <a:p>
            <a:pPr marL="342900" indent="14288" algn="just">
              <a:buFont typeface="Wingdings" pitchFamily="2" charset="2"/>
              <a:buChar char="ü"/>
            </a:pPr>
            <a:r>
              <a:rPr lang="en-US" sz="2400" b="1" dirty="0"/>
              <a:t>	</a:t>
            </a:r>
            <a:r>
              <a:rPr lang="en-US" sz="2400" b="1" dirty="0" smtClean="0"/>
              <a:t>The number of cells increasing during growth.</a:t>
            </a:r>
          </a:p>
          <a:p>
            <a:pPr marL="342900" indent="14288" algn="just">
              <a:buFont typeface="Wingdings" pitchFamily="2" charset="2"/>
              <a:buChar char="ü"/>
            </a:pPr>
            <a:r>
              <a:rPr lang="en-US" sz="2400" b="1" dirty="0"/>
              <a:t>	</a:t>
            </a:r>
            <a:r>
              <a:rPr lang="en-US" sz="2400" b="1" dirty="0" smtClean="0"/>
              <a:t>The shape of colony is definite.</a:t>
            </a:r>
          </a:p>
          <a:p>
            <a:pPr marL="342900" indent="14288" algn="just">
              <a:buFont typeface="Wingdings" pitchFamily="2" charset="2"/>
              <a:buChar char="ü"/>
            </a:pPr>
            <a:endParaRPr lang="en-US" sz="2400" b="1" dirty="0" smtClean="0"/>
          </a:p>
          <a:p>
            <a:pPr marL="342900" indent="-342900" algn="just"/>
            <a:r>
              <a:rPr lang="en-US" sz="2400" b="1" dirty="0" smtClean="0"/>
              <a:t>Types: 3 types: 1. </a:t>
            </a:r>
            <a:r>
              <a:rPr lang="en-US" sz="2400" b="1" dirty="0" err="1" smtClean="0"/>
              <a:t>Palmelloid</a:t>
            </a:r>
            <a:r>
              <a:rPr lang="en-US" sz="2400" b="1" dirty="0" smtClean="0"/>
              <a:t> colony </a:t>
            </a:r>
          </a:p>
          <a:p>
            <a:pPr marL="342900" indent="-342900" algn="just"/>
            <a:r>
              <a:rPr lang="en-US" sz="2400" b="1" dirty="0"/>
              <a:t>	</a:t>
            </a:r>
            <a:r>
              <a:rPr lang="en-US" sz="2400" b="1" dirty="0" smtClean="0"/>
              <a:t>		  2. Dendroid </a:t>
            </a:r>
          </a:p>
          <a:p>
            <a:pPr marL="342900" indent="-342900" algn="just"/>
            <a:r>
              <a:rPr lang="en-US" sz="2400" b="1" dirty="0"/>
              <a:t>	</a:t>
            </a:r>
            <a:r>
              <a:rPr lang="en-US" sz="2400" b="1" dirty="0" smtClean="0"/>
              <a:t>		  3. </a:t>
            </a:r>
            <a:r>
              <a:rPr lang="en-US" sz="2400" b="1" dirty="0" err="1" smtClean="0"/>
              <a:t>Rhizopodial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374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err="1" smtClean="0"/>
              <a:t>Palmelloid</a:t>
            </a:r>
            <a:r>
              <a:rPr lang="en-US" sz="2400" b="1" dirty="0" smtClean="0"/>
              <a:t> colony: The cells of this group of algae are covered with mucilaginous or gelatinous sheath. </a:t>
            </a:r>
            <a:r>
              <a:rPr lang="en-US" sz="2400" b="1" dirty="0" err="1" smtClean="0"/>
              <a:t>Palmelloid</a:t>
            </a:r>
            <a:r>
              <a:rPr lang="en-US" sz="2400" b="1" dirty="0" smtClean="0"/>
              <a:t> algae having no definite or fixed no. and size of cells. This form is formed during adverse environmental conditions. e.g. </a:t>
            </a:r>
            <a:r>
              <a:rPr lang="en-US" sz="2400" b="1" i="1" dirty="0" err="1" smtClean="0"/>
              <a:t>Chlemydomonas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Microcystis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36" y="3061272"/>
            <a:ext cx="3365984" cy="2695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65" b="41318"/>
          <a:stretch/>
        </p:blipFill>
        <p:spPr>
          <a:xfrm>
            <a:off x="1219200" y="3061272"/>
            <a:ext cx="3081337" cy="2695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5943600"/>
            <a:ext cx="1774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Chlemydomonas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954662" y="5943600"/>
            <a:ext cx="126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Microcystis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2800767"/>
            <a:ext cx="533400" cy="6282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76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2. Dendroid colony: It is a </a:t>
            </a:r>
            <a:r>
              <a:rPr lang="en-US" sz="2400" b="1" dirty="0" err="1" smtClean="0"/>
              <a:t>multicelluar</a:t>
            </a:r>
            <a:r>
              <a:rPr lang="en-US" sz="2400" b="1" dirty="0" smtClean="0"/>
              <a:t> colonial form in which cells become joined at a specific place due to mucilage formation and form a tree like structure.</a:t>
            </a:r>
          </a:p>
          <a:p>
            <a:pPr algn="just"/>
            <a:r>
              <a:rPr lang="en-US" sz="2400" b="1" dirty="0" smtClean="0"/>
              <a:t>e.g.: </a:t>
            </a:r>
            <a:r>
              <a:rPr lang="en-IN" sz="2400" b="1" i="1" dirty="0" err="1">
                <a:hlinkClick r:id="rId2" tooltip="Dinobryon"/>
              </a:rPr>
              <a:t>Dinobryon</a:t>
            </a:r>
            <a:r>
              <a:rPr lang="en-IN" sz="2400" b="1" i="1" dirty="0"/>
              <a:t> </a:t>
            </a:r>
            <a:r>
              <a:rPr lang="en-IN" sz="2400" b="1" i="1" dirty="0" err="1" smtClean="0"/>
              <a:t>divergens</a:t>
            </a:r>
            <a:r>
              <a:rPr lang="en-IN" sz="2400" dirty="0"/>
              <a:t>, </a:t>
            </a:r>
            <a:r>
              <a:rPr lang="en-IN" sz="2400" b="1" i="1" dirty="0" err="1" smtClean="0"/>
              <a:t>Prasinocladus</a:t>
            </a:r>
            <a:r>
              <a:rPr lang="en-IN" sz="2400" dirty="0" smtClean="0"/>
              <a:t> </a:t>
            </a:r>
            <a:r>
              <a:rPr lang="en-US" sz="2400" b="1" dirty="0" smtClean="0"/>
              <a:t>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86843"/>
            <a:ext cx="3191439" cy="3854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1306" y="6424643"/>
            <a:ext cx="2468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err="1">
                <a:hlinkClick r:id="rId2" tooltip="Dinobryon"/>
              </a:rPr>
              <a:t>Dinobryon</a:t>
            </a:r>
            <a:r>
              <a:rPr lang="en-IN" b="1" i="1" dirty="0"/>
              <a:t> </a:t>
            </a:r>
            <a:r>
              <a:rPr lang="en-IN" b="1" i="1" dirty="0" err="1" smtClean="0"/>
              <a:t>divergens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53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882</Words>
  <Application>Microsoft Office PowerPoint</Application>
  <PresentationFormat>On-screen Show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Trilok Kumar</dc:creator>
  <cp:lastModifiedBy>SB</cp:lastModifiedBy>
  <cp:revision>252</cp:revision>
  <dcterms:created xsi:type="dcterms:W3CDTF">2006-08-16T00:00:00Z</dcterms:created>
  <dcterms:modified xsi:type="dcterms:W3CDTF">2026-06-22T12:53:48Z</dcterms:modified>
</cp:coreProperties>
</file>